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1"/>
  </p:notesMasterIdLst>
  <p:sldIdLst>
    <p:sldId id="277" r:id="rId2"/>
    <p:sldId id="285" r:id="rId3"/>
    <p:sldId id="290" r:id="rId4"/>
    <p:sldId id="259" r:id="rId5"/>
    <p:sldId id="260" r:id="rId6"/>
    <p:sldId id="299" r:id="rId7"/>
    <p:sldId id="291" r:id="rId8"/>
    <p:sldId id="295" r:id="rId9"/>
    <p:sldId id="262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40"/>
    <a:srgbClr val="004000"/>
    <a:srgbClr val="00FF00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10" autoAdjust="0"/>
    <p:restoredTop sz="69781" autoAdjust="0"/>
  </p:normalViewPr>
  <p:slideViewPr>
    <p:cSldViewPr snapToGrid="0">
      <p:cViewPr varScale="1">
        <p:scale>
          <a:sx n="98" d="100"/>
          <a:sy n="98" d="100"/>
        </p:scale>
        <p:origin x="37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1/24/2019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4BD5B9D1-DBB3-4A82-81EB-F7591DC161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90C5E12F-5EBB-47DF-8068-C93B62DE0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EE127FE7-6F02-4392-ADAA-9A23CE7F8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A29ABC-3269-47E7-A976-37199CEE8535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E5E78AA7-DDAC-4F84-9881-44F4150AF7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FECABE2E-117F-4D80-8B1A-E7B4E6B372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7F4F6CE8-BB42-4606-A55D-EC3FBCE33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EEEEC95-53B3-4FE0-9D07-2059D3E8081C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4BD5B9D1-DBB3-4A82-81EB-F7591DC161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90C5E12F-5EBB-47DF-8068-C93B62DE0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EE127FE7-6F02-4392-ADAA-9A23CE7F8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A29ABC-3269-47E7-A976-37199CEE8535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40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Intelligence and Computers           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Fundamentals of AI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8CCFA7-AA48-4258-89E8-D854D1EBE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1047" y="2293968"/>
            <a:ext cx="3009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6967D-DD8A-4B1C-84C9-BEBE8FDA3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1662" y="1985973"/>
            <a:ext cx="4176713" cy="3805238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Logical Deduction</a:t>
            </a:r>
          </a:p>
          <a:p>
            <a:pPr marL="0" indent="0">
              <a:buClr>
                <a:srgbClr val="FFC000"/>
              </a:buClr>
              <a:buNone/>
              <a:defRPr/>
            </a:pPr>
            <a:endParaRPr lang="en-US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Solving Problems</a:t>
            </a:r>
          </a:p>
          <a:p>
            <a:pPr marL="0" indent="0">
              <a:buClr>
                <a:srgbClr val="FFC000"/>
              </a:buClr>
              <a:buNone/>
              <a:defRPr/>
            </a:pPr>
            <a:endParaRPr lang="en-US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Making Decisions</a:t>
            </a:r>
          </a:p>
          <a:p>
            <a:pPr marL="0" indent="0">
              <a:buClr>
                <a:srgbClr val="FFC000"/>
              </a:buClr>
              <a:buNone/>
              <a:defRPr/>
            </a:pPr>
            <a:endParaRPr lang="en-US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Learning &amp; Adapting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1CF8C-A031-4906-9D31-5D4DC48E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Intelligence?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E5DD14-216D-47AB-B5F5-36BE13B7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4101" y="1985973"/>
            <a:ext cx="40862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9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EF355-502B-4014-9982-8EA3B562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31" y="2036235"/>
            <a:ext cx="7309259" cy="430785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4000" u="sng" dirty="0"/>
              <a:t>An intelligent automaton…</a:t>
            </a:r>
          </a:p>
          <a:p>
            <a:pPr marL="128016" lvl="1" indent="0">
              <a:buNone/>
            </a:pPr>
            <a:endParaRPr lang="en-US" sz="1400" dirty="0"/>
          </a:p>
          <a:p>
            <a:pPr lvl="1"/>
            <a:r>
              <a:rPr lang="en-US" sz="3600" dirty="0"/>
              <a:t> Uses a </a:t>
            </a:r>
            <a:r>
              <a:rPr lang="en-US" sz="3600" b="1" dirty="0">
                <a:solidFill>
                  <a:srgbClr val="00B050"/>
                </a:solidFill>
              </a:rPr>
              <a:t>small-scale model of world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Can </a:t>
            </a:r>
            <a:r>
              <a:rPr lang="en-US" sz="3600" b="1" dirty="0">
                <a:solidFill>
                  <a:srgbClr val="00B050"/>
                </a:solidFill>
              </a:rPr>
              <a:t>perform actions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Knows </a:t>
            </a:r>
            <a:r>
              <a:rPr lang="en-US" sz="3600" b="1" dirty="0">
                <a:solidFill>
                  <a:srgbClr val="00B050"/>
                </a:solidFill>
              </a:rPr>
              <a:t>effects of actions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Uses inference to </a:t>
            </a:r>
            <a:r>
              <a:rPr lang="en-US" sz="3600" b="1" dirty="0">
                <a:solidFill>
                  <a:srgbClr val="00B050"/>
                </a:solidFill>
              </a:rPr>
              <a:t>make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D895-B0C7-4F73-A6F2-FFBEC539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Kenneth Craik’s Model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B4071CC-4DFB-43AA-B9A7-4967D998A5D7}"/>
              </a:ext>
            </a:extLst>
          </p:cNvPr>
          <p:cNvSpPr/>
          <p:nvPr/>
        </p:nvSpPr>
        <p:spPr>
          <a:xfrm>
            <a:off x="8250865" y="1373161"/>
            <a:ext cx="3419037" cy="2314413"/>
          </a:xfrm>
          <a:prstGeom prst="cloudCallout">
            <a:avLst>
              <a:gd name="adj1" fmla="val 5516"/>
              <a:gd name="adj2" fmla="val 8439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E71A7F-DB93-4AA7-B6FA-32373E1C0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6236" y="2732023"/>
            <a:ext cx="857022" cy="7198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A3334DD-CFB7-455C-B099-10CE53365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19316" y="1793054"/>
            <a:ext cx="1129553" cy="11295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338AE44-FBF2-4882-8827-6F9B7615EF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882129" y="3429000"/>
            <a:ext cx="1787773" cy="32323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6A31E0-ED02-4AAE-ACCA-2B47B6ED3B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5614" y="1534480"/>
            <a:ext cx="1705638" cy="1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1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99FF8F2-EDF6-4075-8B31-6A67AC2EE5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What is Artificial Intelligence?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BF0E88A-EDF7-47C3-A32F-22364767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606" y="1792941"/>
            <a:ext cx="10789441" cy="4459941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Computers are pretty good at…</a:t>
            </a:r>
            <a:endParaRPr lang="en-US" sz="1200" u="sng" dirty="0"/>
          </a:p>
          <a:p>
            <a:pPr lvl="1"/>
            <a:r>
              <a:rPr lang="en-US" sz="2400" dirty="0"/>
              <a:t> Computing (Arithmetic)</a:t>
            </a:r>
          </a:p>
          <a:p>
            <a:pPr lvl="1"/>
            <a:r>
              <a:rPr lang="en-US" sz="2400" dirty="0"/>
              <a:t> Remembering (Data Storage)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400" u="sng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But extremely bad at…</a:t>
            </a:r>
          </a:p>
          <a:p>
            <a:pPr lvl="1"/>
            <a:r>
              <a:rPr lang="en-US" sz="2400" dirty="0"/>
              <a:t> Developing Solutions</a:t>
            </a:r>
          </a:p>
          <a:p>
            <a:pPr lvl="1"/>
            <a:r>
              <a:rPr lang="en-US" sz="2400" dirty="0"/>
              <a:t> Acting Independently</a:t>
            </a:r>
          </a:p>
          <a:p>
            <a:pPr lvl="1"/>
            <a:r>
              <a:rPr lang="en-US" sz="2400" dirty="0"/>
              <a:t> Changing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Through AI, we hope to give machines the ability to reason and to </a:t>
            </a:r>
            <a:r>
              <a:rPr lang="en-US" sz="2400" b="1" i="1" dirty="0"/>
              <a:t>appear more lifelike</a:t>
            </a:r>
            <a:r>
              <a:rPr lang="en-US" sz="2400" dirty="0"/>
              <a:t>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1ECF2F-AA2F-41FC-BD9D-70D346855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5065" y="2075611"/>
            <a:ext cx="5137067" cy="3182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2083595-2420-434A-A956-AA9B122B5688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8188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Agents, Agents, Everywhere!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1045490-7C28-4CAC-9ECC-F5FE91D24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2306" y="1601355"/>
            <a:ext cx="6287386" cy="2971800"/>
          </a:xfrm>
        </p:spPr>
        <p:txBody>
          <a:bodyPr>
            <a:normAutofit fontScale="92500" lnSpcReduction="10000"/>
          </a:bodyPr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We call an AI program or machine an </a:t>
            </a:r>
            <a:r>
              <a:rPr lang="en-US" sz="2800" b="1" i="1" dirty="0">
                <a:solidFill>
                  <a:srgbClr val="00FF00"/>
                </a:solidFill>
              </a:rPr>
              <a:t>agent</a:t>
            </a:r>
            <a:r>
              <a:rPr lang="en-US" sz="2800" dirty="0"/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Types of Agents</a:t>
            </a:r>
            <a:r>
              <a:rPr lang="en-US" sz="2800" dirty="0"/>
              <a:t>			</a:t>
            </a:r>
            <a:r>
              <a:rPr lang="en-US" sz="2400" u="sng" dirty="0"/>
              <a:t>Behavior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Reflex				Reactionary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Goal-based			Satisfying a goal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Utility-based			Maximizing utility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2C22B8-68D9-423D-9319-23DB82DCE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643" y="4774909"/>
            <a:ext cx="1644650" cy="180829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0D80D00-A6E5-4E85-9B49-5F9E1B74F0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4838" y="4857480"/>
            <a:ext cx="1742482" cy="164315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4E641A-1ED3-43A4-B528-8EDDC834F1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616" y="4573155"/>
            <a:ext cx="1731377" cy="201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>
            <a:extLst>
              <a:ext uri="{FF2B5EF4-FFF2-40B4-BE49-F238E27FC236}">
                <a16:creationId xmlns:a16="http://schemas.microsoft.com/office/drawing/2014/main" id="{41F6A8AA-61CF-4EB0-AD67-C0C7A37DC46D}"/>
              </a:ext>
            </a:extLst>
          </p:cNvPr>
          <p:cNvSpPr txBox="1">
            <a:spLocks noChangeArrowheads="1"/>
          </p:cNvSpPr>
          <p:nvPr/>
        </p:nvSpPr>
        <p:spPr>
          <a:xfrm>
            <a:off x="1004863" y="2033725"/>
            <a:ext cx="5027326" cy="4230155"/>
          </a:xfrm>
          <a:prstGeom prst="rect">
            <a:avLst/>
          </a:prstGeom>
          <a:solidFill>
            <a:srgbClr val="00004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900" dirty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99FF8F2-EDF6-4075-8B31-6A67AC2EE5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5533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Agent Architecture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BF0E88A-EDF7-47C3-A32F-22364767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279" y="1384084"/>
            <a:ext cx="10789441" cy="499419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The architecture of an agent will dictate how information comes in and is used.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DEFB0-799E-4983-8B83-8C6AA471B9A5}"/>
              </a:ext>
            </a:extLst>
          </p:cNvPr>
          <p:cNvSpPr/>
          <p:nvPr/>
        </p:nvSpPr>
        <p:spPr>
          <a:xfrm>
            <a:off x="1242059" y="2766510"/>
            <a:ext cx="4572000" cy="28570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0C5E5-053F-4F13-869A-617D10260930}"/>
              </a:ext>
            </a:extLst>
          </p:cNvPr>
          <p:cNvSpPr/>
          <p:nvPr/>
        </p:nvSpPr>
        <p:spPr>
          <a:xfrm>
            <a:off x="1470659" y="4835037"/>
            <a:ext cx="4108448" cy="531017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Behavior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6F369-2171-44F3-A31F-0BE184903D05}"/>
              </a:ext>
            </a:extLst>
          </p:cNvPr>
          <p:cNvCxnSpPr>
            <a:cxnSpLocks/>
          </p:cNvCxnSpPr>
          <p:nvPr/>
        </p:nvCxnSpPr>
        <p:spPr>
          <a:xfrm flipH="1">
            <a:off x="3380141" y="4435393"/>
            <a:ext cx="1" cy="399644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1041B1-6474-42CA-87B8-2BDBA50382A1}"/>
              </a:ext>
            </a:extLst>
          </p:cNvPr>
          <p:cNvCxnSpPr>
            <a:cxnSpLocks/>
          </p:cNvCxnSpPr>
          <p:nvPr/>
        </p:nvCxnSpPr>
        <p:spPr>
          <a:xfrm flipV="1">
            <a:off x="3681765" y="4435392"/>
            <a:ext cx="0" cy="399645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36DB8D-CDB2-4908-A98F-EBBD6798B546}"/>
              </a:ext>
            </a:extLst>
          </p:cNvPr>
          <p:cNvSpPr txBox="1"/>
          <p:nvPr/>
        </p:nvSpPr>
        <p:spPr>
          <a:xfrm>
            <a:off x="2814608" y="2035359"/>
            <a:ext cx="140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Percepts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040CB55-D03A-4072-94DE-3CD0FCD6E662}"/>
              </a:ext>
            </a:extLst>
          </p:cNvPr>
          <p:cNvSpPr txBox="1">
            <a:spLocks noChangeArrowheads="1"/>
          </p:cNvSpPr>
          <p:nvPr/>
        </p:nvSpPr>
        <p:spPr>
          <a:xfrm>
            <a:off x="6180136" y="2033725"/>
            <a:ext cx="5027326" cy="4230155"/>
          </a:xfrm>
          <a:prstGeom prst="rect">
            <a:avLst/>
          </a:prstGeom>
          <a:solidFill>
            <a:srgbClr val="00004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class Agent: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knowledge = </a:t>
            </a:r>
            <a:r>
              <a:rPr lang="en-US" sz="1900" dirty="0" err="1">
                <a:latin typeface="Consolas" panose="020B0609020204030204" pitchFamily="49" charset="0"/>
                <a:cs typeface="Courier New" pitchFamily="49" charset="0"/>
              </a:rPr>
              <a:t>KnowledgeStructure</a:t>
            </a: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behavior = Behavior()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9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def enter():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def update():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def exit():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   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def </a:t>
            </a:r>
            <a:r>
              <a:rPr lang="en-US" sz="1900" dirty="0" err="1">
                <a:latin typeface="Consolas" panose="020B0609020204030204" pitchFamily="49" charset="0"/>
                <a:cs typeface="Courier New" pitchFamily="49" charset="0"/>
              </a:rPr>
              <a:t>onEvent</a:t>
            </a: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(event):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        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E6E3E-B675-4D40-B513-44953A9F52D3}"/>
              </a:ext>
            </a:extLst>
          </p:cNvPr>
          <p:cNvSpPr/>
          <p:nvPr/>
        </p:nvSpPr>
        <p:spPr>
          <a:xfrm>
            <a:off x="1470659" y="3885591"/>
            <a:ext cx="4108448" cy="531017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Knowledge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265B19-C9FB-4D39-9B78-9E33305A3012}"/>
              </a:ext>
            </a:extLst>
          </p:cNvPr>
          <p:cNvSpPr/>
          <p:nvPr/>
        </p:nvSpPr>
        <p:spPr>
          <a:xfrm>
            <a:off x="1470659" y="2944454"/>
            <a:ext cx="4108448" cy="53006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Event Handler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65E3BC-33A0-4C86-AF82-05A01F91588C}"/>
              </a:ext>
            </a:extLst>
          </p:cNvPr>
          <p:cNvSpPr txBox="1"/>
          <p:nvPr/>
        </p:nvSpPr>
        <p:spPr>
          <a:xfrm>
            <a:off x="2820965" y="5803850"/>
            <a:ext cx="140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Actions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29027A-E86E-4634-BC2A-933F67A7849D}"/>
              </a:ext>
            </a:extLst>
          </p:cNvPr>
          <p:cNvCxnSpPr>
            <a:cxnSpLocks/>
          </p:cNvCxnSpPr>
          <p:nvPr/>
        </p:nvCxnSpPr>
        <p:spPr>
          <a:xfrm flipH="1">
            <a:off x="3518526" y="3484898"/>
            <a:ext cx="1" cy="399644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2A0F17-115E-4AE3-875C-F7951639774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518527" y="5366054"/>
            <a:ext cx="6356" cy="535629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2AFBC5-4488-4FC0-85FE-1B902DAA0F30}"/>
              </a:ext>
            </a:extLst>
          </p:cNvPr>
          <p:cNvCxnSpPr>
            <a:cxnSpLocks/>
          </p:cNvCxnSpPr>
          <p:nvPr/>
        </p:nvCxnSpPr>
        <p:spPr>
          <a:xfrm flipH="1">
            <a:off x="3524883" y="2411131"/>
            <a:ext cx="6356" cy="535629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3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889307-CF5C-4A40-9C76-61015F9D7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278" y="1885505"/>
            <a:ext cx="8995443" cy="4399033"/>
          </a:xfrm>
        </p:spPr>
        <p:txBody>
          <a:bodyPr>
            <a:normAutofit/>
          </a:bodyPr>
          <a:lstStyle/>
          <a:p>
            <a:pPr algn="just"/>
            <a:r>
              <a:rPr lang="en-US" u="sng" dirty="0"/>
              <a:t>Agents must remember…</a:t>
            </a:r>
          </a:p>
          <a:p>
            <a:pPr lvl="1"/>
            <a:r>
              <a:rPr lang="en-US" dirty="0"/>
              <a:t> What the world “looks like”</a:t>
            </a:r>
          </a:p>
          <a:p>
            <a:pPr lvl="1"/>
            <a:r>
              <a:rPr lang="en-US" dirty="0"/>
              <a:t> Processed information</a:t>
            </a:r>
          </a:p>
          <a:p>
            <a:pPr lvl="1"/>
            <a:r>
              <a:rPr lang="en-US" dirty="0"/>
              <a:t> Possible actions</a:t>
            </a:r>
          </a:p>
          <a:p>
            <a:pPr lvl="1"/>
            <a:r>
              <a:rPr lang="en-US" dirty="0"/>
              <a:t> Results of actions</a:t>
            </a:r>
          </a:p>
          <a:p>
            <a:pPr marL="128016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28016" lvl="1" indent="0">
              <a:buNone/>
            </a:pPr>
            <a:r>
              <a:rPr lang="en-US" dirty="0"/>
              <a:t>Knowledge representation is critical to agent function!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E718F-C406-4AFB-BD7F-98F2108F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573462"/>
            <a:ext cx="11254683" cy="691606"/>
          </a:xfrm>
        </p:spPr>
        <p:txBody>
          <a:bodyPr/>
          <a:lstStyle/>
          <a:p>
            <a:r>
              <a:rPr lang="en-US" dirty="0"/>
              <a:t>Knowledge Representation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1D276F-F8B4-46A5-98A4-3C4576EB2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3451" y="1804932"/>
            <a:ext cx="2986189" cy="32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06A2C4-6AFD-4E53-857E-E8A49802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89" y="1682341"/>
            <a:ext cx="10601818" cy="4620126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In AI, we use data structures for pretty much everything!</a:t>
            </a:r>
          </a:p>
          <a:p>
            <a:pPr marL="128016" lvl="1" indent="0">
              <a:buNone/>
            </a:pPr>
            <a:endParaRPr lang="en-US" dirty="0"/>
          </a:p>
          <a:p>
            <a:pPr lvl="1"/>
            <a:r>
              <a:rPr lang="en-US" dirty="0"/>
              <a:t> Tracking keys and/or values in a blackboard/toolbox (maps/sets)</a:t>
            </a:r>
          </a:p>
          <a:p>
            <a:pPr marL="457200" lvl="3" indent="0">
              <a:buNone/>
            </a:pPr>
            <a:endParaRPr lang="en-US" dirty="0"/>
          </a:p>
          <a:p>
            <a:pPr lvl="1"/>
            <a:r>
              <a:rPr lang="en-US" dirty="0"/>
              <a:t> Keeping track of search spaces (trees, maps, heaps, lists)</a:t>
            </a:r>
          </a:p>
          <a:p>
            <a:pPr marL="128016" lvl="1" indent="0">
              <a:buNone/>
            </a:pPr>
            <a:endParaRPr lang="en-US" dirty="0"/>
          </a:p>
          <a:p>
            <a:pPr lvl="1"/>
            <a:r>
              <a:rPr lang="en-US" dirty="0"/>
              <a:t> Remembering waypoints for pathfinding (graphs, lists)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Some industry folks have referred to AI “Advanced Data Structures”.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F1714-3643-4E41-9D08-1092F0D6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AI</a:t>
            </a:r>
          </a:p>
        </p:txBody>
      </p:sp>
    </p:spTree>
    <p:extLst>
      <p:ext uri="{BB962C8B-B14F-4D97-AF65-F5344CB8AC3E}">
        <p14:creationId xmlns:p14="http://schemas.microsoft.com/office/powerpoint/2010/main" val="21976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7C02F5A-0A44-4501-9374-99FB62FC2349}"/>
              </a:ext>
            </a:extLst>
          </p:cNvPr>
          <p:cNvSpPr txBox="1">
            <a:spLocks/>
          </p:cNvSpPr>
          <p:nvPr/>
        </p:nvSpPr>
        <p:spPr>
          <a:xfrm>
            <a:off x="702194" y="2783182"/>
            <a:ext cx="11021146" cy="257107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S. J. Russell &amp; P. </a:t>
            </a:r>
            <a:r>
              <a:rPr lang="en-US" sz="3200" dirty="0" err="1">
                <a:solidFill>
                  <a:schemeClr val="bg1"/>
                </a:solidFill>
                <a:latin typeface="Garamond" panose="02020404030301010803" pitchFamily="18" charset="0"/>
              </a:rPr>
              <a:t>Norvig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. 2010.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Artificial intelligence: a modern approach.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Pearson Education.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I. Millington &amp; J. </a:t>
            </a:r>
            <a:r>
              <a:rPr lang="en-US" sz="3200" dirty="0" err="1">
                <a:solidFill>
                  <a:schemeClr val="bg1"/>
                </a:solidFill>
                <a:latin typeface="Garamond" panose="02020404030301010803" pitchFamily="18" charset="0"/>
              </a:rPr>
              <a:t>Funge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. 2009.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Artificial Intelligence for Games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.</a:t>
            </a:r>
            <a:b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CRC Press.</a:t>
            </a:r>
          </a:p>
          <a:p>
            <a:endParaRPr lang="en-US" sz="3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727D0B-F4DF-4AC7-9E06-1E2DF73D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1144614"/>
            <a:ext cx="11254683" cy="713591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3900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325</TotalTime>
  <Words>311</Words>
  <Application>Microsoft Office PowerPoint</Application>
  <PresentationFormat>Widescreen</PresentationFormat>
  <Paragraphs>84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Regular</vt:lpstr>
      <vt:lpstr>Arial</vt:lpstr>
      <vt:lpstr>Calibri</vt:lpstr>
      <vt:lpstr>Consolas</vt:lpstr>
      <vt:lpstr>Garamond</vt:lpstr>
      <vt:lpstr>Open Sans</vt:lpstr>
      <vt:lpstr>Tw Cen MT</vt:lpstr>
      <vt:lpstr>Wingdings</vt:lpstr>
      <vt:lpstr>Wingdings 3</vt:lpstr>
      <vt:lpstr>Integral</vt:lpstr>
      <vt:lpstr>Fundamentals of AI</vt:lpstr>
      <vt:lpstr>What is Intelligence?</vt:lpstr>
      <vt:lpstr>Kenneth Craik’s Model</vt:lpstr>
      <vt:lpstr>What is Artificial Intelligence?</vt:lpstr>
      <vt:lpstr>Agents, Agents, Everywhere!</vt:lpstr>
      <vt:lpstr>Agent Architecture</vt:lpstr>
      <vt:lpstr>Knowledge Representation</vt:lpstr>
      <vt:lpstr>Data Structures in AI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Jeremiah Blanchard</cp:lastModifiedBy>
  <cp:revision>65</cp:revision>
  <dcterms:created xsi:type="dcterms:W3CDTF">2018-09-23T01:33:33Z</dcterms:created>
  <dcterms:modified xsi:type="dcterms:W3CDTF">2019-01-24T17:53:04Z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